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8" r:id="rId2"/>
    <p:sldId id="265" r:id="rId3"/>
    <p:sldId id="289" r:id="rId4"/>
    <p:sldId id="290" r:id="rId5"/>
    <p:sldId id="261" r:id="rId6"/>
    <p:sldId id="291" r:id="rId7"/>
    <p:sldId id="292" r:id="rId8"/>
    <p:sldId id="267" r:id="rId9"/>
    <p:sldId id="264" r:id="rId10"/>
    <p:sldId id="269" r:id="rId11"/>
    <p:sldId id="270" r:id="rId12"/>
    <p:sldId id="273" r:id="rId13"/>
    <p:sldId id="271" r:id="rId14"/>
    <p:sldId id="272" r:id="rId15"/>
    <p:sldId id="268" r:id="rId16"/>
    <p:sldId id="275" r:id="rId17"/>
    <p:sldId id="285" r:id="rId18"/>
    <p:sldId id="286" r:id="rId19"/>
    <p:sldId id="274" r:id="rId20"/>
    <p:sldId id="276" r:id="rId21"/>
    <p:sldId id="277" r:id="rId22"/>
    <p:sldId id="282" r:id="rId23"/>
    <p:sldId id="281" r:id="rId24"/>
    <p:sldId id="293" r:id="rId25"/>
    <p:sldId id="287" r:id="rId26"/>
    <p:sldId id="278" r:id="rId27"/>
    <p:sldId id="279" r:id="rId28"/>
    <p:sldId id="28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 snapToGrid="0">
      <p:cViewPr varScale="1">
        <p:scale>
          <a:sx n="62" d="100"/>
          <a:sy n="62" d="100"/>
        </p:scale>
        <p:origin x="8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14610-7F5A-4D66-9C06-8C6FB2ED9558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69E02-3572-4420-8062-667883455C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00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766070-56D0-4FB6-B7A3-8327E3047911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EXPLAIN</a:t>
            </a:r>
          </a:p>
        </p:txBody>
      </p:sp>
    </p:spTree>
    <p:extLst>
      <p:ext uri="{BB962C8B-B14F-4D97-AF65-F5344CB8AC3E}">
        <p14:creationId xmlns:p14="http://schemas.microsoft.com/office/powerpoint/2010/main" val="3665090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32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DB496-2546-45BC-AA87-90F14B4AD5A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948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20383-F7DE-4764-AEB3-C730CEC20BF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45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853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5671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20383-F7DE-4764-AEB3-C730CEC20BF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05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20383-F7DE-4764-AEB3-C730CEC20BF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4872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927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ADB496-2546-45BC-AA87-90F14B4AD5A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421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FA8A6-6792-4D6C-9A7D-7684616542D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97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766070-56D0-4FB6-B7A3-8327E304791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EXPLAIN</a:t>
            </a:r>
          </a:p>
        </p:txBody>
      </p:sp>
    </p:spTree>
    <p:extLst>
      <p:ext uri="{BB962C8B-B14F-4D97-AF65-F5344CB8AC3E}">
        <p14:creationId xmlns:p14="http://schemas.microsoft.com/office/powerpoint/2010/main" val="39276874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Pretend</a:t>
            </a:r>
            <a:r>
              <a:rPr lang="en-US" baseline="0" dirty="0" smtClean="0"/>
              <a:t> we’re in the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153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Pretend we’re in a ribosome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593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FA8A6-6792-4D6C-9A7D-7684616542D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359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522D3A-5604-4652-8C5E-C60B1B648B66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EXPLAIN</a:t>
            </a:r>
          </a:p>
        </p:txBody>
      </p:sp>
    </p:spTree>
    <p:extLst>
      <p:ext uri="{BB962C8B-B14F-4D97-AF65-F5344CB8AC3E}">
        <p14:creationId xmlns:p14="http://schemas.microsoft.com/office/powerpoint/2010/main" val="2307289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Genotype determines phenotype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B6522-737D-434F-A6FB-13FCBCFB0D6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857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961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13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FA8A6-6792-4D6C-9A7D-7684616542D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961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3AF2A2-C68E-46B8-B50A-1816599DD5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88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69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66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30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C9B25-DA3D-4517-8566-CEE59F7EA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381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8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88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88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2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714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365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57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5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F6008-5981-4B52-8FAD-B28723C6B9DD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A364B-FBA0-4253-9DFD-3C929A439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2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5MQdXjRPHmQ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MfSYnItYvg&amp;feature=relmfu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8dsTvBaUMvw&amp;feature=relmfu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youtube.com/watch?v=_Q2Ba2cFAew&amp;noredirect=1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h5mJbP23Buo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d1UPf7lXeO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Genome, DNA, chromosomes, genes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rawing showing the relationship of a cell, chromosome, DNA and gen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034" y="2025569"/>
            <a:ext cx="8143072" cy="40569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4115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51084" y="7937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0"/>
            <a:ext cx="8077200" cy="12573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Protein Synthesis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074592"/>
            <a:ext cx="4766742" cy="276311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734189" y="1053810"/>
            <a:ext cx="2819011" cy="2887809"/>
          </a:xfrm>
          <a:prstGeom prst="ellipse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133601" y="1295400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</p:spTree>
    <p:extLst>
      <p:ext uri="{BB962C8B-B14F-4D97-AF65-F5344CB8AC3E}">
        <p14:creationId xmlns:p14="http://schemas.microsoft.com/office/powerpoint/2010/main" val="348029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912708" y="3813323"/>
            <a:ext cx="351549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DON’T WRITE ANYTHING IN THIS SPACE! YOU WILL NEED TO LATER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4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5158" y="-177114"/>
            <a:ext cx="7826375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Transcription</a:t>
            </a:r>
            <a:r>
              <a:rPr lang="en-US" sz="4000" dirty="0" smtClean="0"/>
              <a:t>: process which makes RNA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184" y="1143000"/>
            <a:ext cx="11173864" cy="486887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Section </a:t>
            </a:r>
            <a:r>
              <a:rPr lang="en-US" dirty="0"/>
              <a:t>of DNA (a gene) unzipped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Complementary RNA nucleotides added to </a:t>
            </a:r>
            <a:r>
              <a:rPr lang="en-US" dirty="0" smtClean="0"/>
              <a:t>one </a:t>
            </a:r>
            <a:r>
              <a:rPr lang="en-US" dirty="0"/>
              <a:t>strand of DNA (template strand)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RNA detaches from DNA. DNA re-zipped. RNA can leave nucleus. </a:t>
            </a:r>
          </a:p>
        </p:txBody>
      </p:sp>
      <p:pic>
        <p:nvPicPr>
          <p:cNvPr id="1026" name="Picture 2" descr="http://www.phschool.com/science/biology_place/biocoach/images/transcription/startrans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59"/>
          <a:stretch/>
        </p:blipFill>
        <p:spPr bwMode="auto">
          <a:xfrm>
            <a:off x="1676401" y="3365937"/>
            <a:ext cx="8893277" cy="34920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9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  <a:p>
            <a:pPr algn="ctr"/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Right Arrow 1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endParaRPr lang="en-US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3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tokresource.org/tok_classes/biobiobio/biomenu/transcription_translation/transcription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04800"/>
            <a:ext cx="632460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048000" y="762000"/>
            <a:ext cx="12192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981200" y="577334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nucleus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048000" y="4800600"/>
            <a:ext cx="13716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28800" y="48006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cytoplasm</a:t>
            </a:r>
          </a:p>
        </p:txBody>
      </p:sp>
    </p:spTree>
    <p:extLst>
      <p:ext uri="{BB962C8B-B14F-4D97-AF65-F5344CB8AC3E}">
        <p14:creationId xmlns:p14="http://schemas.microsoft.com/office/powerpoint/2010/main" val="278732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193" y="-126751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/>
              <a:t>Translation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811" y="1016249"/>
            <a:ext cx="11621086" cy="4260294"/>
          </a:xfrm>
        </p:spPr>
        <p:txBody>
          <a:bodyPr/>
          <a:lstStyle/>
          <a:p>
            <a:r>
              <a:rPr lang="en-US" sz="3200" dirty="0"/>
              <a:t>Process of converting an mRNA message into </a:t>
            </a:r>
            <a:r>
              <a:rPr lang="en-US" sz="3200" dirty="0" smtClean="0"/>
              <a:t>a chain </a:t>
            </a:r>
            <a:r>
              <a:rPr lang="en-US" sz="3200" dirty="0"/>
              <a:t>of amino </a:t>
            </a:r>
            <a:r>
              <a:rPr lang="en-US" sz="3200" dirty="0" smtClean="0"/>
              <a:t>acids</a:t>
            </a:r>
            <a:r>
              <a:rPr lang="en-US" dirty="0"/>
              <a:t> </a:t>
            </a:r>
            <a:r>
              <a:rPr lang="en-US" sz="3200" dirty="0" smtClean="0"/>
              <a:t>which folds to become a protein</a:t>
            </a:r>
            <a:endParaRPr lang="en-US" sz="3200" dirty="0"/>
          </a:p>
        </p:txBody>
      </p:sp>
      <p:pic>
        <p:nvPicPr>
          <p:cNvPr id="1026" name="Picture 2" descr="http://upload.wikimedia.org/wikipedia/commons/0/0f/Peptide_sy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13" y="2646218"/>
            <a:ext cx="6592354" cy="42117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43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endParaRPr lang="en-US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3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Codon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jacksonstrickland.weebly.com/uploads/1/3/5/8/13584186/4324322.jpg?4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505" y="142598"/>
            <a:ext cx="6922360" cy="6303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329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27"/>
          <a:stretch/>
        </p:blipFill>
        <p:spPr>
          <a:xfrm>
            <a:off x="2133601" y="-13855"/>
            <a:ext cx="8347031" cy="6774873"/>
          </a:xfrm>
        </p:spPr>
      </p:pic>
      <p:sp>
        <p:nvSpPr>
          <p:cNvPr id="4" name="AutoShape 2" descr="https://encrypted-tbn0.gstatic.com/images?q=tbn:ANd9GcSmjZcDclyosTPaQm5-s8RPJewYE4fnbn5u41rCd6KtA3oIlKkv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/>
        </p:blipFill>
        <p:spPr>
          <a:xfrm>
            <a:off x="3858491" y="160339"/>
            <a:ext cx="4766742" cy="2763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1" y="1295401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Transcription occurs in the nucleus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3214375"/>
            <a:ext cx="1523611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endParaRPr lang="en-US" sz="3600" b="1" dirty="0">
              <a:solidFill>
                <a:srgbClr val="00B0F0"/>
              </a:solidFill>
            </a:endParaRP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r>
              <a:rPr lang="en-US" sz="3600" b="1" dirty="0"/>
              <a:t>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</a:p>
          <a:p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   </a:t>
            </a:r>
            <a:r>
              <a:rPr lang="en-US" sz="3600" b="1" dirty="0">
                <a:solidFill>
                  <a:prstClr val="black"/>
                </a:solidFill>
              </a:rPr>
              <a:t>- </a:t>
            </a:r>
            <a:r>
              <a:rPr lang="en-US" sz="3600" b="1" dirty="0">
                <a:solidFill>
                  <a:srgbClr val="00B0F0"/>
                </a:solidFill>
              </a:rPr>
              <a:t>C</a:t>
            </a:r>
            <a:r>
              <a:rPr lang="en-US" sz="3600" b="1" dirty="0">
                <a:solidFill>
                  <a:prstClr val="black"/>
                </a:solidFill>
              </a:rPr>
              <a:t>  </a:t>
            </a:r>
          </a:p>
          <a:p>
            <a:r>
              <a:rPr lang="en-US" sz="3600" b="1" dirty="0">
                <a:solidFill>
                  <a:prstClr val="black"/>
                </a:solidFill>
              </a:rPr>
              <a:t> </a:t>
            </a:r>
            <a:r>
              <a:rPr lang="en-US" sz="3600" b="1" dirty="0">
                <a:solidFill>
                  <a:srgbClr val="92D050"/>
                </a:solidFill>
              </a:rPr>
              <a:t>T</a:t>
            </a:r>
            <a:r>
              <a:rPr lang="en-US" sz="3600" b="1" dirty="0"/>
              <a:t>  -   </a:t>
            </a:r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09996" y="3113256"/>
            <a:ext cx="121900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template strand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00400" y="3379651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28138" y="3246330"/>
            <a:ext cx="841373" cy="34163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C000"/>
                </a:solidFill>
              </a:rPr>
              <a:t>A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U</a:t>
            </a:r>
          </a:p>
          <a:p>
            <a:pPr algn="ctr"/>
            <a:r>
              <a:rPr lang="en-US" sz="3600" b="1" dirty="0">
                <a:solidFill>
                  <a:srgbClr val="00B0F0"/>
                </a:solidFill>
              </a:rPr>
              <a:t>C</a:t>
            </a:r>
            <a:endParaRPr lang="en-US" sz="3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lvl="0" algn="ctr"/>
            <a:r>
              <a:rPr lang="en-US" sz="3600" b="1" dirty="0">
                <a:solidFill>
                  <a:srgbClr val="FFC000"/>
                </a:solidFill>
              </a:rPr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1" y="726288"/>
            <a:ext cx="1600589" cy="163121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In eukaryotic cells, transcription occurs in the nucleus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5241465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6934200" y="4648200"/>
            <a:ext cx="549736" cy="336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696200" y="3630811"/>
            <a:ext cx="2503140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u="sng" dirty="0"/>
              <a:t>Met</a:t>
            </a:r>
            <a:r>
              <a:rPr lang="en-US" sz="3600" b="1" dirty="0"/>
              <a:t>hionine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678994" y="5410201"/>
            <a:ext cx="1388806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u="sng" dirty="0"/>
              <a:t>Ser</a:t>
            </a:r>
            <a:r>
              <a:rPr lang="en-US" sz="3600" b="1" dirty="0"/>
              <a:t>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686412" y="878689"/>
            <a:ext cx="1600589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Translation occurs in ribosomes</a:t>
            </a:r>
          </a:p>
        </p:txBody>
      </p:sp>
    </p:spTree>
    <p:extLst>
      <p:ext uri="{BB962C8B-B14F-4D97-AF65-F5344CB8AC3E}">
        <p14:creationId xmlns:p14="http://schemas.microsoft.com/office/powerpoint/2010/main" val="130312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What is a gene? </a:t>
            </a:r>
            <a:r>
              <a:rPr lang="en-US" dirty="0" smtClean="0"/>
              <a:t>(</a:t>
            </a:r>
            <a:r>
              <a:rPr lang="en-US" i="1" dirty="0" smtClean="0"/>
              <a:t>stated clearly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6308"/>
          <a:stretch/>
        </p:blipFill>
        <p:spPr>
          <a:xfrm>
            <a:off x="2049598" y="1690688"/>
            <a:ext cx="8421180" cy="443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22" y="76200"/>
            <a:ext cx="8229600" cy="838200"/>
          </a:xfrm>
        </p:spPr>
        <p:txBody>
          <a:bodyPr/>
          <a:lstStyle/>
          <a:p>
            <a:r>
              <a:rPr lang="en-US" dirty="0" smtClean="0"/>
              <a:t>Translation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652" y="1507523"/>
            <a:ext cx="6386385" cy="679209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/>
              <a:t>R</a:t>
            </a:r>
            <a:r>
              <a:rPr lang="en-US" sz="3200" b="1" dirty="0" smtClean="0"/>
              <a:t>ibosome attaches to mRNA </a:t>
            </a:r>
          </a:p>
          <a:p>
            <a:pPr marL="514350" indent="-514350">
              <a:buFont typeface="+mj-lt"/>
              <a:buAutoNum type="arabicPeriod"/>
            </a:pPr>
            <a:endParaRPr lang="en-US" sz="2000" b="1" dirty="0"/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/>
              <a:t>Complementary </a:t>
            </a:r>
            <a:r>
              <a:rPr lang="en-US" sz="3200" b="1" dirty="0" err="1" smtClean="0"/>
              <a:t>tRNA</a:t>
            </a:r>
            <a:r>
              <a:rPr lang="en-US" sz="3200" b="1" dirty="0" smtClean="0"/>
              <a:t> anticodons bond to mRNA codons</a:t>
            </a:r>
          </a:p>
          <a:p>
            <a:pPr marL="514350" indent="-514350">
              <a:buFont typeface="+mj-lt"/>
              <a:buAutoNum type="arabicPeriod"/>
            </a:pPr>
            <a:endParaRPr lang="en-US" sz="20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800" u="sng" dirty="0" smtClean="0"/>
              <a:t>Codon</a:t>
            </a:r>
            <a:r>
              <a:rPr lang="en-US" sz="2800" dirty="0" smtClean="0"/>
              <a:t>: three-nucleotide sequences on mRNA that codes for an A.A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800" u="sng" dirty="0" smtClean="0"/>
              <a:t>Anti-codon</a:t>
            </a:r>
            <a:r>
              <a:rPr lang="en-US" sz="2800" dirty="0" smtClean="0"/>
              <a:t>: set of three nucleotides that is  complementary to an mRNA codon</a:t>
            </a:r>
          </a:p>
        </p:txBody>
      </p:sp>
      <p:pic>
        <p:nvPicPr>
          <p:cNvPr id="4" name="Picture 2" descr="http://upload.wikimedia.org/wikipedia/commons/0/0f/Peptide_sy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0" t="9349" r="18439" b="7566"/>
          <a:stretch/>
        </p:blipFill>
        <p:spPr bwMode="auto">
          <a:xfrm>
            <a:off x="7333735" y="1101811"/>
            <a:ext cx="4466968" cy="511681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4577" y="-2286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Translation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772" y="914400"/>
            <a:ext cx="10319951" cy="4293245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3. </a:t>
            </a:r>
            <a:r>
              <a:rPr lang="en-US" sz="3200" b="1" dirty="0" err="1"/>
              <a:t>tRNA</a:t>
            </a:r>
            <a:r>
              <a:rPr lang="en-US" sz="3200" b="1" dirty="0"/>
              <a:t> brings amino acid with </a:t>
            </a:r>
            <a:r>
              <a:rPr lang="en-US" sz="3200" b="1" dirty="0" smtClean="0"/>
              <a:t>it; </a:t>
            </a:r>
            <a:r>
              <a:rPr lang="en-US" sz="3200" b="1" dirty="0" err="1" smtClean="0"/>
              <a:t>a.a.’s</a:t>
            </a:r>
            <a:r>
              <a:rPr lang="en-US" sz="3200" b="1" dirty="0" smtClean="0"/>
              <a:t> bond together</a:t>
            </a:r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en-US" sz="3200" b="1" dirty="0"/>
              <a:t>4. Once all mRNA is “read”, </a:t>
            </a:r>
            <a:r>
              <a:rPr lang="en-US" sz="3200" b="1" dirty="0" err="1" smtClean="0"/>
              <a:t>a.a</a:t>
            </a:r>
            <a:r>
              <a:rPr lang="en-US" sz="3200" b="1" dirty="0" smtClean="0"/>
              <a:t>. </a:t>
            </a:r>
            <a:r>
              <a:rPr lang="en-US" sz="3200" b="1" dirty="0"/>
              <a:t>chain released and </a:t>
            </a:r>
            <a:r>
              <a:rPr lang="en-US" sz="3200" b="1" dirty="0" smtClean="0"/>
              <a:t>folds to become </a:t>
            </a:r>
            <a:r>
              <a:rPr lang="en-US" sz="3200" b="1" dirty="0"/>
              <a:t>a protein</a:t>
            </a:r>
          </a:p>
          <a:p>
            <a:endParaRPr lang="en-US" dirty="0"/>
          </a:p>
        </p:txBody>
      </p:sp>
      <p:pic>
        <p:nvPicPr>
          <p:cNvPr id="5" name="Picture 2" descr="http://upload.wikimedia.org/wikipedia/commons/0/0f/Peptide_sy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9"/>
          <a:stretch/>
        </p:blipFill>
        <p:spPr bwMode="auto">
          <a:xfrm>
            <a:off x="2898595" y="3008871"/>
            <a:ext cx="6592354" cy="393469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20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4"/>
          <a:stretch/>
        </p:blipFill>
        <p:spPr bwMode="auto">
          <a:xfrm>
            <a:off x="1530928" y="-34636"/>
            <a:ext cx="9137073" cy="687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0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Transcription: </a:t>
            </a:r>
            <a:r>
              <a:rPr lang="fr-FR" dirty="0" smtClean="0">
                <a:hlinkClick r:id="rId3"/>
              </a:rPr>
              <a:t>https://www.youtube.com/watch?v=5MfSYnItYvg&amp;feature=relmfu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r>
              <a:rPr lang="fr-FR" dirty="0" smtClean="0"/>
              <a:t>Translation: </a:t>
            </a:r>
            <a:r>
              <a:rPr lang="fr-FR" dirty="0" smtClean="0">
                <a:hlinkClick r:id="rId4"/>
              </a:rPr>
              <a:t>https://www.youtube.com/watch?v=8dsTvBaUMvw&amp;feature=relmfu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74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Central Dogma Song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40098" b="5889"/>
          <a:stretch/>
        </p:blipFill>
        <p:spPr>
          <a:xfrm>
            <a:off x="3070579" y="1690688"/>
            <a:ext cx="5540022" cy="48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7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Protein Synthesis and the Lean, Mean Ribosome Machines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4646"/>
          <a:stretch/>
        </p:blipFill>
        <p:spPr>
          <a:xfrm>
            <a:off x="1556874" y="1690688"/>
            <a:ext cx="8822802" cy="47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663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0" t="3210" r="11063" b="18837"/>
          <a:stretch/>
        </p:blipFill>
        <p:spPr>
          <a:xfrm>
            <a:off x="3886200" y="1070871"/>
            <a:ext cx="6609158" cy="5413571"/>
          </a:xfrm>
        </p:spPr>
      </p:pic>
      <p:sp>
        <p:nvSpPr>
          <p:cNvPr id="5" name="TextBox 4"/>
          <p:cNvSpPr txBox="1"/>
          <p:nvPr/>
        </p:nvSpPr>
        <p:spPr>
          <a:xfrm>
            <a:off x="2819401" y="685801"/>
            <a:ext cx="2638425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Black pentagon = </a:t>
            </a:r>
            <a:r>
              <a:rPr lang="en-US" dirty="0" err="1"/>
              <a:t>deoxyribose</a:t>
            </a:r>
            <a:r>
              <a:rPr lang="en-US" dirty="0"/>
              <a:t> sugar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10149" y="2858537"/>
            <a:ext cx="2209800" cy="80021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C000"/>
                </a:solidFill>
              </a:rPr>
              <a:t>Orange tube = </a:t>
            </a:r>
            <a:r>
              <a:rPr lang="en-US" sz="2800" b="1" dirty="0">
                <a:solidFill>
                  <a:srgbClr val="FFC000"/>
                </a:solidFill>
              </a:rPr>
              <a:t>Adenine (A)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4261" y="2829965"/>
            <a:ext cx="2166938" cy="80021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Green tube = </a:t>
            </a:r>
            <a:r>
              <a:rPr lang="en-US" sz="2800" b="1" dirty="0">
                <a:solidFill>
                  <a:srgbClr val="00B050"/>
                </a:solidFill>
              </a:rPr>
              <a:t>Thymine (T)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00948" y="5712321"/>
            <a:ext cx="1990726" cy="73866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Blue tube = </a:t>
            </a:r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Cytosine (C)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8263" y="5712320"/>
            <a:ext cx="2085975" cy="73866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Yellow tube = </a:t>
            </a:r>
            <a:r>
              <a:rPr lang="en-US" sz="2400" b="1" dirty="0">
                <a:solidFill>
                  <a:srgbClr val="FFFF00"/>
                </a:solidFill>
              </a:rPr>
              <a:t>Guanine (G)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1" y="3228976"/>
            <a:ext cx="196691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White tube = phosphate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91249" y="516522"/>
            <a:ext cx="3017044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White rod = hydrogen bond (holds bases together; cannot see)</a:t>
            </a:r>
          </a:p>
        </p:txBody>
      </p:sp>
    </p:spTree>
    <p:extLst>
      <p:ext uri="{BB962C8B-B14F-4D97-AF65-F5344CB8AC3E}">
        <p14:creationId xmlns:p14="http://schemas.microsoft.com/office/powerpoint/2010/main" val="422433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2064" y="30779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Transcription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2" t="29166" r="733" b="29450"/>
          <a:stretch/>
        </p:blipFill>
        <p:spPr>
          <a:xfrm rot="5400000">
            <a:off x="5761012" y="2324638"/>
            <a:ext cx="6783182" cy="2209800"/>
          </a:xfrm>
        </p:spPr>
      </p:pic>
      <p:sp>
        <p:nvSpPr>
          <p:cNvPr id="5" name="TextBox 4"/>
          <p:cNvSpPr txBox="1"/>
          <p:nvPr/>
        </p:nvSpPr>
        <p:spPr>
          <a:xfrm>
            <a:off x="5105400" y="1720646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DNA</a:t>
            </a:r>
            <a:r>
              <a:rPr lang="en-US" dirty="0"/>
              <a:t> </a:t>
            </a:r>
            <a:r>
              <a:rPr lang="en-US" sz="2000" dirty="0">
                <a:sym typeface="Wingdings" pitchFamily="2" charset="2"/>
              </a:rPr>
              <a:t></a:t>
            </a:r>
            <a:r>
              <a:rPr lang="en-US" dirty="0">
                <a:sym typeface="Wingdings" pitchFamily="2" charset="2"/>
              </a:rPr>
              <a:t> </a:t>
            </a:r>
            <a:r>
              <a:rPr lang="en-US" sz="3200" dirty="0">
                <a:sym typeface="Wingdings" pitchFamily="2" charset="2"/>
              </a:rPr>
              <a:t>mRNA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4" t="23871" r="4467" b="23871"/>
          <a:stretch/>
        </p:blipFill>
        <p:spPr>
          <a:xfrm rot="5400000">
            <a:off x="-181916" y="1825127"/>
            <a:ext cx="6854318" cy="31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6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4581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Translation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" t="10917" r="1895" b="19061"/>
          <a:stretch/>
        </p:blipFill>
        <p:spPr>
          <a:xfrm>
            <a:off x="3352800" y="1143001"/>
            <a:ext cx="7240088" cy="4139381"/>
          </a:xfrm>
        </p:spPr>
      </p:pic>
      <p:sp>
        <p:nvSpPr>
          <p:cNvPr id="6" name="TextBox 5"/>
          <p:cNvSpPr txBox="1"/>
          <p:nvPr/>
        </p:nvSpPr>
        <p:spPr>
          <a:xfrm>
            <a:off x="1677629" y="40386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mRNA</a:t>
            </a:r>
          </a:p>
        </p:txBody>
      </p:sp>
      <p:sp>
        <p:nvSpPr>
          <p:cNvPr id="8" name="Left Brace 7"/>
          <p:cNvSpPr/>
          <p:nvPr/>
        </p:nvSpPr>
        <p:spPr>
          <a:xfrm>
            <a:off x="2824312" y="3623187"/>
            <a:ext cx="457200" cy="1371600"/>
          </a:xfrm>
          <a:prstGeom prst="leftBrac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2841519" y="1524000"/>
            <a:ext cx="422787" cy="1828800"/>
          </a:xfrm>
          <a:prstGeom prst="leftBrace">
            <a:avLst/>
          </a:prstGeom>
          <a:ln w="762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77629" y="217679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tRNA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270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8384" y="214132"/>
            <a:ext cx="10144085" cy="132337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9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DNA: </a:t>
            </a:r>
            <a:r>
              <a:rPr lang="en-US" sz="4900" b="1" u="sng" dirty="0"/>
              <a:t>D</a:t>
            </a:r>
            <a:r>
              <a:rPr lang="en-US" sz="4900" b="1" dirty="0"/>
              <a:t>eoxyribo</a:t>
            </a:r>
            <a:r>
              <a:rPr lang="en-US" sz="4900" b="1" u="sng" dirty="0"/>
              <a:t>n</a:t>
            </a:r>
            <a:r>
              <a:rPr lang="en-US" sz="4900" b="1" dirty="0"/>
              <a:t>ucleic </a:t>
            </a:r>
            <a:r>
              <a:rPr lang="en-US" sz="4900" b="1" u="sng" dirty="0"/>
              <a:t>a</a:t>
            </a:r>
            <a:r>
              <a:rPr lang="en-US" sz="4900" b="1" dirty="0"/>
              <a:t>cid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6195" y="1828800"/>
            <a:ext cx="8172692" cy="4259483"/>
          </a:xfrm>
        </p:spPr>
        <p:txBody>
          <a:bodyPr>
            <a:normAutofit/>
          </a:bodyPr>
          <a:lstStyle/>
          <a:p>
            <a:pPr marL="265176" indent="-265176">
              <a:buFont typeface="Wingdings 2"/>
              <a:buChar char=""/>
              <a:defRPr/>
            </a:pPr>
            <a:r>
              <a:rPr lang="en-US" sz="3600" b="1" dirty="0" smtClean="0"/>
              <a:t>Function</a:t>
            </a:r>
            <a:endParaRPr lang="en-US" sz="3600" b="1" dirty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dirty="0" smtClean="0"/>
              <a:t>“recipe</a:t>
            </a:r>
            <a:r>
              <a:rPr lang="en-US" sz="3200" b="1" dirty="0"/>
              <a:t>” for life; contains instructions for making proteins</a:t>
            </a:r>
          </a:p>
          <a:p>
            <a:pPr marL="265176" indent="-265176">
              <a:buFont typeface="Wingdings 2"/>
              <a:buChar char=""/>
              <a:defRPr/>
            </a:pPr>
            <a:endParaRPr lang="en-US" sz="3600" b="1" dirty="0"/>
          </a:p>
          <a:p>
            <a:pPr marL="265176" indent="-265176">
              <a:buFont typeface="Wingdings 2"/>
              <a:buChar char=""/>
              <a:defRPr/>
            </a:pPr>
            <a:r>
              <a:rPr lang="en-US" sz="3600" b="1" dirty="0" smtClean="0"/>
              <a:t>Structure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u="sng" dirty="0" smtClean="0"/>
              <a:t>double </a:t>
            </a:r>
            <a:r>
              <a:rPr lang="en-US" sz="3200" b="1" u="sng" dirty="0"/>
              <a:t>helix</a:t>
            </a:r>
            <a:r>
              <a:rPr lang="en-US" sz="3200" b="1" dirty="0"/>
              <a:t> = two complementary strands of nucleotides twisted together </a:t>
            </a:r>
          </a:p>
          <a:p>
            <a:pPr marL="265176" indent="-265176">
              <a:buFont typeface="Wingdings 2"/>
              <a:buChar char=""/>
              <a:defRPr/>
            </a:pPr>
            <a:endParaRPr lang="en-US" sz="3000" b="1" dirty="0"/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050" name="Picture 2" descr="http://agbiosafety.unl.edu/images/basic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770" y="2314936"/>
            <a:ext cx="2708757" cy="27087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98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26963" y="286957"/>
            <a:ext cx="85217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9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DNA: </a:t>
            </a:r>
            <a:r>
              <a:rPr lang="en-US" sz="4900" b="1" u="sng" dirty="0"/>
              <a:t>D</a:t>
            </a:r>
            <a:r>
              <a:rPr lang="en-US" sz="4900" b="1" dirty="0"/>
              <a:t>eoxyribo</a:t>
            </a:r>
            <a:r>
              <a:rPr lang="en-US" sz="4900" b="1" u="sng" dirty="0"/>
              <a:t>n</a:t>
            </a:r>
            <a:r>
              <a:rPr lang="en-US" sz="4900" b="1" dirty="0"/>
              <a:t>ucleic </a:t>
            </a:r>
            <a:r>
              <a:rPr lang="en-US" sz="4900" b="1" u="sng" dirty="0"/>
              <a:t>a</a:t>
            </a:r>
            <a:r>
              <a:rPr lang="en-US" sz="4900" b="1" dirty="0"/>
              <a:t>cid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7096" y="1832177"/>
            <a:ext cx="6172200" cy="4724400"/>
          </a:xfrm>
        </p:spPr>
        <p:txBody>
          <a:bodyPr>
            <a:normAutofit/>
          </a:bodyPr>
          <a:lstStyle/>
          <a:p>
            <a:pPr marL="265176" indent="-265176">
              <a:buFont typeface="Wingdings 2"/>
              <a:buChar char=""/>
              <a:defRPr/>
            </a:pPr>
            <a:r>
              <a:rPr lang="en-US" sz="3600" b="1" dirty="0" smtClean="0"/>
              <a:t>Structure cont.:</a:t>
            </a:r>
          </a:p>
          <a:p>
            <a:pPr marL="722376" lvl="1" indent="-265176">
              <a:buFont typeface="Wingdings 2"/>
              <a:buChar char=""/>
              <a:defRPr/>
            </a:pPr>
            <a:endParaRPr lang="en-US" sz="3200" b="1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dirty="0" smtClean="0"/>
              <a:t>Sugar-phosphate </a:t>
            </a:r>
            <a:r>
              <a:rPr lang="en-US" sz="3200" b="1" dirty="0"/>
              <a:t>“</a:t>
            </a:r>
            <a:r>
              <a:rPr lang="en-US" sz="3200" b="1" dirty="0" smtClean="0"/>
              <a:t>backbone”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3200" b="1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3200" b="1" dirty="0" smtClean="0"/>
              <a:t>Bases bond to one another = base pair</a:t>
            </a:r>
            <a:endParaRPr lang="en-US" sz="3200" b="1" dirty="0"/>
          </a:p>
          <a:p>
            <a:pPr marL="265176" indent="-265176">
              <a:buFont typeface="Wingdings 2"/>
              <a:buChar char=""/>
              <a:defRPr/>
            </a:pPr>
            <a:endParaRPr lang="en-US" sz="3000" b="1" dirty="0"/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265176" indent="-265176">
              <a:buFont typeface="Wingdings 2"/>
              <a:buChar char=""/>
              <a:defRPr/>
            </a:pPr>
            <a:endParaRPr lang="en-US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028" name="Picture 4" descr="https://encrypted-tbn3.gstatic.com/images?q=tbn:ANd9GcQ_hALj7qj_p8B04ZMeBCOH1o4kaN9G_FwVvrAGr7xfMkm606R3zQ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2" r="21727"/>
          <a:stretch/>
        </p:blipFill>
        <p:spPr bwMode="auto">
          <a:xfrm>
            <a:off x="8260467" y="203596"/>
            <a:ext cx="2955402" cy="675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546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98123"/>
            <a:ext cx="10515600" cy="1325563"/>
          </a:xfrm>
        </p:spPr>
        <p:txBody>
          <a:bodyPr/>
          <a:lstStyle/>
          <a:p>
            <a:r>
              <a:rPr lang="en-US" dirty="0" smtClean="0"/>
              <a:t>Discovery of DNA’s structure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5447" y="1962634"/>
            <a:ext cx="7558268" cy="43944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James </a:t>
            </a:r>
            <a:r>
              <a:rPr lang="en-US" sz="3600" b="1" dirty="0" smtClean="0"/>
              <a:t>Watson</a:t>
            </a:r>
            <a:r>
              <a:rPr lang="en-US" sz="3600" dirty="0" smtClean="0"/>
              <a:t> and Francis </a:t>
            </a:r>
            <a:r>
              <a:rPr lang="en-US" sz="3600" b="1" dirty="0" smtClean="0"/>
              <a:t>Crick</a:t>
            </a:r>
          </a:p>
          <a:p>
            <a:pPr lvl="1"/>
            <a:r>
              <a:rPr lang="en-US" sz="3200" dirty="0" smtClean="0"/>
              <a:t>Credited for determining that DNA’s structure is a double helix in 1953</a:t>
            </a:r>
          </a:p>
          <a:p>
            <a:pPr lvl="1"/>
            <a:endParaRPr lang="en-US" sz="3200" dirty="0" smtClean="0"/>
          </a:p>
          <a:p>
            <a:r>
              <a:rPr lang="en-US" sz="3600" b="1" dirty="0" smtClean="0"/>
              <a:t>Rosalind Franklin</a:t>
            </a:r>
          </a:p>
          <a:p>
            <a:pPr lvl="1"/>
            <a:r>
              <a:rPr lang="en-US" sz="3200" dirty="0" smtClean="0"/>
              <a:t>Her X-ray crystallography helped Watson and Crick determine the structure of DNA</a:t>
            </a:r>
            <a:endParaRPr lang="en-US" sz="3200" dirty="0"/>
          </a:p>
        </p:txBody>
      </p:sp>
      <p:pic>
        <p:nvPicPr>
          <p:cNvPr id="3074" name="Picture 2" descr="http://2.bp.blogspot.com/-6AczZ8V9cmg/UfC59g6icUI/AAAAAAAAAM8/GS6YDZAXmIM/s1600/16_06_XrayDiffraction-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228" y="3646024"/>
            <a:ext cx="4765772" cy="325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mediad.publicbroadcasting.net/p/wkms/files/201304/watson-cri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340" y="0"/>
            <a:ext cx="4734660" cy="284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22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3.gstatic.com/images?q=tbn:ANd9GcSwpuO75djP5qiu7pAMJibSCPqGlWhYVeLzYwfeG8P9Wgkggoalkw:dna02.wikispaces.com/file/view/i_am_a_whore.jpg/229173532/i_am_a_whore.jpg"/>
          <p:cNvPicPr>
            <a:picLocks noChangeAspect="1" noChangeArrowheads="1"/>
          </p:cNvPicPr>
          <p:nvPr/>
        </p:nvPicPr>
        <p:blipFill>
          <a:blip r:embed="rId3" cstate="print"/>
          <a:srcRect b="5641"/>
          <a:stretch>
            <a:fillRect/>
          </a:stretch>
        </p:blipFill>
        <p:spPr bwMode="auto">
          <a:xfrm>
            <a:off x="3374075" y="1747836"/>
            <a:ext cx="6267866" cy="480536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763" y="217200"/>
            <a:ext cx="11009345" cy="1219200"/>
          </a:xfrm>
        </p:spPr>
        <p:txBody>
          <a:bodyPr>
            <a:normAutofit fontScale="90000"/>
          </a:bodyPr>
          <a:lstStyle/>
          <a:p>
            <a:pPr marL="265176" indent="-265176">
              <a:spcBef>
                <a:spcPct val="20000"/>
              </a:spcBef>
              <a:buFont typeface="Wingdings 2"/>
              <a:buChar char=""/>
              <a:defRPr/>
            </a:pPr>
            <a:r>
              <a:rPr lang="en-US" b="1" kern="0" dirty="0">
                <a:latin typeface="Arial"/>
              </a:rPr>
              <a:t>DNA is composed of </a:t>
            </a:r>
            <a:r>
              <a:rPr lang="en-US" b="1" u="sng" kern="0" dirty="0">
                <a:latin typeface="Arial"/>
              </a:rPr>
              <a:t>nucleotides</a:t>
            </a:r>
            <a:r>
              <a:rPr lang="en-US" b="1" kern="0" dirty="0">
                <a:latin typeface="Arial"/>
              </a:rPr>
              <a:t> which have three parts: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05200" y="5840694"/>
            <a:ext cx="4350492" cy="5847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3200" b="1" dirty="0" err="1"/>
              <a:t>Deoxyribose</a:t>
            </a:r>
            <a:r>
              <a:rPr lang="en-US" sz="3200" b="1" dirty="0"/>
              <a:t> (sugar)</a:t>
            </a:r>
          </a:p>
        </p:txBody>
      </p:sp>
      <p:sp>
        <p:nvSpPr>
          <p:cNvPr id="8" name="Regular Pentagon 7"/>
          <p:cNvSpPr/>
          <p:nvPr/>
        </p:nvSpPr>
        <p:spPr bwMode="auto">
          <a:xfrm>
            <a:off x="4278775" y="3352801"/>
            <a:ext cx="2362200" cy="2228847"/>
          </a:xfrm>
          <a:prstGeom prst="pentagon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1747837"/>
            <a:ext cx="2667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3200" b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Phosphate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3657600" y="2133600"/>
            <a:ext cx="914400" cy="907765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39833" y="1948934"/>
            <a:ext cx="219918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Phosphate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9454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97843" y="1748237"/>
            <a:ext cx="5794575" cy="2841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47868" y="747576"/>
            <a:ext cx="10540679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76" indent="-265176">
              <a:spcBef>
                <a:spcPct val="20000"/>
              </a:spcBef>
              <a:buFont typeface="Wingdings 2"/>
              <a:buChar char=""/>
              <a:defRPr/>
            </a:pPr>
            <a:r>
              <a:rPr lang="en-US" sz="3200" b="1" kern="0" dirty="0" smtClean="0">
                <a:latin typeface="Arial"/>
              </a:rPr>
              <a:t>Four types of DNA bases</a:t>
            </a:r>
          </a:p>
          <a:p>
            <a:pPr lvl="0">
              <a:spcBef>
                <a:spcPct val="20000"/>
              </a:spcBef>
              <a:defRPr/>
            </a:pPr>
            <a:endParaRPr lang="en-US" sz="2800" b="1" kern="0" dirty="0">
              <a:latin typeface="Arial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3200" b="1" kern="0" dirty="0">
                <a:solidFill>
                  <a:srgbClr val="00B050"/>
                </a:solidFill>
                <a:latin typeface="Arial"/>
              </a:rPr>
              <a:t>	</a:t>
            </a:r>
            <a:r>
              <a:rPr lang="en-US" sz="3200" b="1" kern="0" dirty="0" smtClean="0">
                <a:solidFill>
                  <a:srgbClr val="00B050"/>
                </a:solidFill>
                <a:latin typeface="Arial"/>
              </a:rPr>
              <a:t>	</a:t>
            </a:r>
            <a:r>
              <a:rPr lang="en-US" sz="3200" dirty="0"/>
              <a:t>	</a:t>
            </a:r>
            <a:r>
              <a:rPr lang="en-US" sz="4000" b="1" dirty="0" smtClean="0">
                <a:solidFill>
                  <a:srgbClr val="FFC000"/>
                </a:solidFill>
              </a:rPr>
              <a:t>A</a:t>
            </a:r>
            <a:r>
              <a:rPr lang="en-US" sz="4000" dirty="0" smtClean="0">
                <a:solidFill>
                  <a:srgbClr val="FFC000"/>
                </a:solidFill>
              </a:rPr>
              <a:t> </a:t>
            </a:r>
            <a:r>
              <a:rPr lang="en-US" sz="4000" dirty="0">
                <a:solidFill>
                  <a:srgbClr val="FFC000"/>
                </a:solidFill>
              </a:rPr>
              <a:t>= </a:t>
            </a:r>
            <a:r>
              <a:rPr lang="en-US" sz="4000" b="1" dirty="0">
                <a:solidFill>
                  <a:srgbClr val="FFC000"/>
                </a:solidFill>
              </a:rPr>
              <a:t>adenine</a:t>
            </a:r>
          </a:p>
          <a:p>
            <a:r>
              <a:rPr lang="en-US" sz="4000" b="1" dirty="0">
                <a:solidFill>
                  <a:srgbClr val="FFFF00"/>
                </a:solidFill>
              </a:rPr>
              <a:t>			</a:t>
            </a:r>
            <a:r>
              <a:rPr lang="en-US" sz="4000" b="1" dirty="0">
                <a:solidFill>
                  <a:srgbClr val="00B050"/>
                </a:solidFill>
              </a:rPr>
              <a:t>T = thymine</a:t>
            </a:r>
          </a:p>
          <a:p>
            <a:r>
              <a:rPr lang="en-US" sz="4000" b="1" dirty="0">
                <a:solidFill>
                  <a:srgbClr val="FF0000"/>
                </a:solidFill>
              </a:rPr>
              <a:t>		</a:t>
            </a:r>
            <a:r>
              <a:rPr lang="en-US" sz="4000" b="1" dirty="0">
                <a:solidFill>
                  <a:srgbClr val="3399FF"/>
                </a:solidFill>
              </a:rPr>
              <a:t>	C = cytosine</a:t>
            </a:r>
          </a:p>
          <a:p>
            <a:r>
              <a:rPr lang="en-US" sz="4000" b="1" dirty="0">
                <a:solidFill>
                  <a:srgbClr val="FF0000"/>
                </a:solidFill>
              </a:rPr>
              <a:t>			</a:t>
            </a:r>
            <a:r>
              <a:rPr lang="en-US" sz="4000" b="1" dirty="0">
                <a:solidFill>
                  <a:srgbClr val="FFFF00"/>
                </a:solidFill>
              </a:rPr>
              <a:t>G = guanine</a:t>
            </a:r>
          </a:p>
          <a:p>
            <a:pPr lvl="0">
              <a:spcBef>
                <a:spcPct val="20000"/>
              </a:spcBef>
              <a:defRPr/>
            </a:pPr>
            <a:endParaRPr lang="en-US" sz="3200" b="1" kern="0" dirty="0">
              <a:solidFill>
                <a:srgbClr val="00B050"/>
              </a:solidFill>
              <a:latin typeface="Arial"/>
            </a:endParaRPr>
          </a:p>
          <a:p>
            <a:pPr lvl="0">
              <a:spcBef>
                <a:spcPct val="20000"/>
              </a:spcBef>
              <a:defRPr/>
            </a:pPr>
            <a:r>
              <a:rPr lang="en-US" sz="3200" b="1" kern="0" dirty="0">
                <a:solidFill>
                  <a:srgbClr val="00B050"/>
                </a:solidFill>
                <a:latin typeface="Arial"/>
              </a:rPr>
              <a:t>			</a:t>
            </a:r>
            <a:endParaRPr lang="en-US" sz="4000" b="1" kern="0" dirty="0">
              <a:solidFill>
                <a:srgbClr val="00B050"/>
              </a:solidFill>
              <a:latin typeface="Arial"/>
            </a:endParaRPr>
          </a:p>
        </p:txBody>
      </p:sp>
      <p:sp>
        <p:nvSpPr>
          <p:cNvPr id="15" name="Right Brace 14"/>
          <p:cNvSpPr/>
          <p:nvPr/>
        </p:nvSpPr>
        <p:spPr>
          <a:xfrm>
            <a:off x="5966267" y="2154593"/>
            <a:ext cx="533400" cy="727586"/>
          </a:xfrm>
          <a:prstGeom prst="rightBrac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658818" y="2287553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3"/>
                </a:solidFill>
              </a:rPr>
              <a:t>Always bond</a:t>
            </a:r>
          </a:p>
        </p:txBody>
      </p:sp>
      <p:sp>
        <p:nvSpPr>
          <p:cNvPr id="18" name="Right Brace 17"/>
          <p:cNvSpPr/>
          <p:nvPr/>
        </p:nvSpPr>
        <p:spPr>
          <a:xfrm>
            <a:off x="5966267" y="3414211"/>
            <a:ext cx="533400" cy="727586"/>
          </a:xfrm>
          <a:prstGeom prst="rightBrac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658818" y="3547171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3"/>
                </a:solidFill>
              </a:rPr>
              <a:t>Always bond</a:t>
            </a:r>
          </a:p>
        </p:txBody>
      </p:sp>
    </p:spTree>
    <p:extLst>
      <p:ext uri="{BB962C8B-B14F-4D97-AF65-F5344CB8AC3E}">
        <p14:creationId xmlns:p14="http://schemas.microsoft.com/office/powerpoint/2010/main" val="40176589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92" y="185717"/>
            <a:ext cx="10515600" cy="1325563"/>
          </a:xfrm>
        </p:spPr>
        <p:txBody>
          <a:bodyPr/>
          <a:lstStyle/>
          <a:p>
            <a:r>
              <a:rPr lang="en-US" dirty="0" smtClean="0"/>
              <a:t>Protein Synthesis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86697"/>
            <a:ext cx="7113373" cy="4558227"/>
          </a:xfrm>
        </p:spPr>
        <p:txBody>
          <a:bodyPr/>
          <a:lstStyle/>
          <a:p>
            <a:r>
              <a:rPr lang="en-US" sz="3200" dirty="0" smtClean="0"/>
              <a:t>Proteins are essential to organisms</a:t>
            </a:r>
          </a:p>
          <a:p>
            <a:pPr lvl="1"/>
            <a:r>
              <a:rPr lang="en-US" sz="2800" dirty="0" smtClean="0"/>
              <a:t>do </a:t>
            </a:r>
            <a:r>
              <a:rPr lang="en-US" sz="2800" dirty="0"/>
              <a:t>most of the work in cells </a:t>
            </a:r>
            <a:endParaRPr lang="en-US" sz="2800" dirty="0" smtClean="0"/>
          </a:p>
          <a:p>
            <a:pPr lvl="1"/>
            <a:r>
              <a:rPr lang="en-US" sz="2800" dirty="0" smtClean="0"/>
              <a:t>made of amino acids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3200" dirty="0" smtClean="0"/>
              <a:t>Genes, sections of DNA, are the instructions for making proteins</a:t>
            </a:r>
          </a:p>
          <a:p>
            <a:endParaRPr lang="en-US" dirty="0"/>
          </a:p>
        </p:txBody>
      </p:sp>
      <p:pic>
        <p:nvPicPr>
          <p:cNvPr id="4" name="Picture 2" descr="http://agbiosafety.unl.edu/images/basic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868" y="1874680"/>
            <a:ext cx="3894881" cy="38948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56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DNA makes protein (OSU song)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84405"/>
            <a:ext cx="3783227" cy="4292558"/>
          </a:xfrm>
        </p:spPr>
        <p:txBody>
          <a:bodyPr/>
          <a:lstStyle/>
          <a:p>
            <a:r>
              <a:rPr lang="en-US" dirty="0" smtClean="0"/>
              <a:t>The DNA itself does not make protein but has the instructions for making proteins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7494" b="4811"/>
          <a:stretch/>
        </p:blipFill>
        <p:spPr>
          <a:xfrm>
            <a:off x="5016501" y="1579166"/>
            <a:ext cx="7759700" cy="449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7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</TotalTime>
  <Words>652</Words>
  <Application>Microsoft Office PowerPoint</Application>
  <PresentationFormat>Widescreen</PresentationFormat>
  <Paragraphs>183</Paragraphs>
  <Slides>28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Wingdings</vt:lpstr>
      <vt:lpstr>Wingdings 2</vt:lpstr>
      <vt:lpstr>Office Theme</vt:lpstr>
      <vt:lpstr>Genome, DNA, chromosomes, genes</vt:lpstr>
      <vt:lpstr>What is a gene? (stated clearly)</vt:lpstr>
      <vt:lpstr>DNA: Deoxyribonucleic acid  </vt:lpstr>
      <vt:lpstr>DNA: Deoxyribonucleic acid  </vt:lpstr>
      <vt:lpstr>Discovery of DNA’s structure</vt:lpstr>
      <vt:lpstr>DNA is composed of nucleotides which have three parts:</vt:lpstr>
      <vt:lpstr>PowerPoint Presentation</vt:lpstr>
      <vt:lpstr>Protein Synthesis</vt:lpstr>
      <vt:lpstr>DNA makes protein (OSU song)</vt:lpstr>
      <vt:lpstr>Protein Synthesis</vt:lpstr>
      <vt:lpstr>PowerPoint Presentation</vt:lpstr>
      <vt:lpstr>Transcription: process which makes RNA</vt:lpstr>
      <vt:lpstr>PowerPoint Presentation</vt:lpstr>
      <vt:lpstr>PowerPoint Presentation</vt:lpstr>
      <vt:lpstr>PowerPoint Presentation</vt:lpstr>
      <vt:lpstr>Translation</vt:lpstr>
      <vt:lpstr>PowerPoint Presentation</vt:lpstr>
      <vt:lpstr>Codon chart</vt:lpstr>
      <vt:lpstr>PowerPoint Presentation</vt:lpstr>
      <vt:lpstr>Translation</vt:lpstr>
      <vt:lpstr>Translation</vt:lpstr>
      <vt:lpstr>PowerPoint Presentation</vt:lpstr>
      <vt:lpstr>Animations</vt:lpstr>
      <vt:lpstr>Central Dogma Song</vt:lpstr>
      <vt:lpstr>Protein Synthesis and the Lean, Mean Ribosome Machines </vt:lpstr>
      <vt:lpstr>PowerPoint Presentation</vt:lpstr>
      <vt:lpstr>Transcription</vt:lpstr>
      <vt:lpstr>Translation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Killingley</dc:creator>
  <cp:lastModifiedBy>Jessica Killingley</cp:lastModifiedBy>
  <cp:revision>33</cp:revision>
  <dcterms:created xsi:type="dcterms:W3CDTF">2015-01-08T03:44:29Z</dcterms:created>
  <dcterms:modified xsi:type="dcterms:W3CDTF">2015-01-12T22:19:57Z</dcterms:modified>
</cp:coreProperties>
</file>